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73" r:id="rId15"/>
    <p:sldId id="274" r:id="rId16"/>
    <p:sldId id="277" r:id="rId17"/>
    <p:sldId id="275" r:id="rId18"/>
    <p:sldId id="276" r:id="rId19"/>
    <p:sldId id="291" r:id="rId20"/>
    <p:sldId id="292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2F53"/>
    <a:srgbClr val="2F1047"/>
    <a:srgbClr val="1C3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53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BD010-3AA8-9E46-ACD4-AB2FBDE54323}" type="datetimeFigureOut">
              <a:rPr lang="en-US" smtClean="0"/>
              <a:t>7/9/18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BA62C-F432-8843-A565-2433A8A36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76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Rend Not Your Garments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 Prophetic Art by Gwen </a:t>
            </a:r>
            <a:r>
              <a:rPr lang="en-US" sz="1200" b="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Meharg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4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3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23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01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 dirty="0"/>
              <a:t>A vocation is God’s unique invitation to you, a way to live your life to the fullest</a:t>
            </a:r>
            <a:r>
              <a:rPr sz="2200" dirty="0" smtClean="0"/>
              <a:t>.</a:t>
            </a:r>
            <a:r>
              <a:rPr lang="en-CA" sz="2200" dirty="0" smtClean="0"/>
              <a:t> Living our vocation is our path to holiness</a:t>
            </a:r>
            <a:r>
              <a:rPr lang="en-CA" sz="2200" baseline="0" dirty="0" smtClean="0"/>
              <a:t> (being full of God).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4075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0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27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48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52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64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BA62C-F432-8843-A565-2433A8A366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1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05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5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5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2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4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0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6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39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5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36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77772411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98433-1E69-E94B-8BDE-7A8C42FB4844}" type="datetimeFigureOut">
              <a:rPr lang="en-US" smtClean="0"/>
              <a:t>7/9/18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AAB1B-F97A-6548-86DC-34DA238AE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45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tiff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tiff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1" y="325233"/>
            <a:ext cx="8229600" cy="1143000"/>
          </a:xfrm>
        </p:spPr>
        <p:txBody>
          <a:bodyPr>
            <a:normAutofit/>
          </a:bodyPr>
          <a:lstStyle/>
          <a:p>
            <a:r>
              <a:rPr lang="en-US" sz="5000" dirty="0" err="1" smtClean="0">
                <a:solidFill>
                  <a:srgbClr val="112F53"/>
                </a:solidFill>
                <a:latin typeface="Helvetica"/>
                <a:cs typeface="Helvetica"/>
              </a:rPr>
              <a:t>Mercredi</a:t>
            </a:r>
            <a:r>
              <a:rPr lang="en-US" sz="5000" dirty="0" smtClean="0">
                <a:solidFill>
                  <a:srgbClr val="112F53"/>
                </a:solidFill>
                <a:latin typeface="Helvetica"/>
                <a:cs typeface="Helvetica"/>
              </a:rPr>
              <a:t> des </a:t>
            </a:r>
            <a:r>
              <a:rPr lang="en-US" sz="5000" dirty="0" err="1" smtClean="0">
                <a:solidFill>
                  <a:srgbClr val="112F53"/>
                </a:solidFill>
                <a:latin typeface="Helvetica"/>
                <a:cs typeface="Helvetica"/>
              </a:rPr>
              <a:t>Cendres</a:t>
            </a:r>
            <a:endParaRPr lang="en-US" sz="5000" dirty="0">
              <a:solidFill>
                <a:srgbClr val="112F53"/>
              </a:solidFill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42" y="1468233"/>
            <a:ext cx="8054258" cy="483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884" y="520975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112F53"/>
                </a:solidFill>
                <a:latin typeface="Helvetica"/>
                <a:cs typeface="Helvetica"/>
              </a:rPr>
              <a:t>Chant </a:t>
            </a:r>
            <a:r>
              <a:rPr lang="en-US" dirty="0" err="1" smtClean="0">
                <a:solidFill>
                  <a:srgbClr val="112F53"/>
                </a:solidFill>
                <a:latin typeface="Helvetica"/>
                <a:cs typeface="Helvetica"/>
              </a:rPr>
              <a:t>d’ouverture</a:t>
            </a:r>
            <a:endParaRPr lang="en-US" dirty="0">
              <a:solidFill>
                <a:srgbClr val="112F53"/>
              </a:solidFill>
              <a:latin typeface="Helvetica"/>
              <a:cs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5709" y="844474"/>
            <a:ext cx="680463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Lecture du livre du prophète </a:t>
            </a: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Joël</a:t>
            </a:r>
            <a:endParaRPr lang="en-US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3300" dirty="0">
                <a:solidFill>
                  <a:schemeClr val="accent1">
                    <a:lumMod val="50000"/>
                  </a:schemeClr>
                </a:solidFill>
                <a:latin typeface="Helvetica"/>
                <a:cs typeface="Helvetica"/>
              </a:rPr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6666274" y="443984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Première Lecture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5709" y="5781233"/>
            <a:ext cx="8420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3000" dirty="0" smtClean="0">
                <a:latin typeface="Helvetica"/>
                <a:cs typeface="Helvetica"/>
              </a:rPr>
              <a:t>Parole de Seigneur. </a:t>
            </a:r>
          </a:p>
          <a:p>
            <a:r>
              <a:rPr lang="fr-CA" sz="3000" dirty="0" smtClean="0">
                <a:solidFill>
                  <a:srgbClr val="9D1302"/>
                </a:solidFill>
                <a:latin typeface="Helvetica"/>
                <a:cs typeface="Helvetica"/>
              </a:rPr>
              <a:t>Nous rendons gloire à Dieu.</a:t>
            </a:r>
            <a:endParaRPr lang="en-US" sz="3000" dirty="0">
              <a:solidFill>
                <a:srgbClr val="9D1302"/>
              </a:solidFill>
              <a:latin typeface="Helvetica"/>
              <a:cs typeface="Helvetic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869" y="1488013"/>
            <a:ext cx="5686076" cy="423071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30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4747" y="1905979"/>
            <a:ext cx="69902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300" dirty="0" smtClean="0">
                <a:latin typeface="Helvetica"/>
                <a:cs typeface="Helvetica"/>
              </a:rPr>
              <a:t>.</a:t>
            </a:r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7154699" y="439561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Psaume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50 (51)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1012" y="1652767"/>
            <a:ext cx="7860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Helvetica" charset="0"/>
                <a:ea typeface="Helvetica" charset="0"/>
                <a:cs typeface="Helvetica" charset="0"/>
              </a:rPr>
              <a:t>R.  </a:t>
            </a: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Pitié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, Seigneur, </a:t>
            </a: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car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nous avons péché!</a:t>
            </a:r>
            <a:endParaRPr lang="en-US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684" y="4688246"/>
            <a:ext cx="1627316" cy="216975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6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822" y="720004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112F53"/>
                </a:solidFill>
                <a:latin typeface="Helvetica"/>
                <a:cs typeface="Helvetica"/>
              </a:rPr>
              <a:t>L’acclamation</a:t>
            </a:r>
            <a:endParaRPr lang="en-US" dirty="0">
              <a:solidFill>
                <a:srgbClr val="112F53"/>
              </a:solidFill>
              <a:latin typeface="Helvetica"/>
              <a:cs typeface="Helvetic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2113" y="41540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Évangile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6007" y="1463832"/>
            <a:ext cx="807913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3000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Le Seigneur soit avec vous. </a:t>
            </a:r>
            <a:endParaRPr lang="fr-FR" sz="3000" dirty="0" smtClean="0">
              <a:solidFill>
                <a:srgbClr val="000000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0"/>
              </a:spcAft>
            </a:pPr>
            <a:r>
              <a:rPr lang="fr-FR" sz="3000" dirty="0" smtClean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Et </a:t>
            </a:r>
            <a:r>
              <a:rPr lang="fr-FR" sz="3000" dirty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avec votre esprit.</a:t>
            </a:r>
            <a:endParaRPr lang="en-US" sz="3000" dirty="0">
              <a:solidFill>
                <a:srgbClr val="9D1302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0"/>
              </a:spcAft>
            </a:pPr>
            <a:endParaRPr lang="fr-FR" sz="3000" b="1" dirty="0" smtClean="0">
              <a:solidFill>
                <a:srgbClr val="000000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0"/>
              </a:spcAft>
            </a:pPr>
            <a:r>
              <a:rPr lang="fr-FR" sz="3000" dirty="0" smtClean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Évangile </a:t>
            </a:r>
            <a:r>
              <a:rPr lang="fr-FR" sz="3000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de Jésus </a:t>
            </a:r>
            <a:r>
              <a:rPr lang="fr-FR" sz="3000" dirty="0" smtClean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Christ </a:t>
            </a:r>
            <a:r>
              <a:rPr lang="fr-FR" sz="3000" dirty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selon saint </a:t>
            </a:r>
            <a:r>
              <a:rPr lang="fr-FR" sz="3000" dirty="0" smtClean="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</a:rPr>
              <a:t>Matthieu</a:t>
            </a:r>
          </a:p>
          <a:p>
            <a:pPr>
              <a:spcAft>
                <a:spcPts val="0"/>
              </a:spcAft>
            </a:pPr>
            <a:r>
              <a:rPr lang="fr-FR" sz="3000" dirty="0" smtClean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Gloire </a:t>
            </a:r>
            <a:r>
              <a:rPr lang="fr-FR" sz="3000" dirty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à toi, Seigneur!</a:t>
            </a:r>
            <a:endParaRPr lang="en-US" sz="3000" dirty="0">
              <a:solidFill>
                <a:srgbClr val="9D1302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0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297" y="692970"/>
            <a:ext cx="6499303" cy="5124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-1630349" y="2559827"/>
            <a:ext cx="595355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0" spc="200" dirty="0">
                <a:solidFill>
                  <a:srgbClr val="401860"/>
                </a:solidFill>
                <a:latin typeface="Helvetica" charset="0"/>
                <a:ea typeface="Helvetica" charset="0"/>
                <a:cs typeface="Helvetica" charset="0"/>
              </a:rPr>
              <a:t>L</a:t>
            </a:r>
            <a:r>
              <a:rPr lang="fr-FR" sz="10000" spc="200" dirty="0" smtClean="0">
                <a:solidFill>
                  <a:srgbClr val="401860"/>
                </a:solidFill>
                <a:latin typeface="Helvetica" charset="0"/>
                <a:ea typeface="Helvetica" charset="0"/>
                <a:cs typeface="Helvetica" charset="0"/>
              </a:rPr>
              <a:t>’aumône</a:t>
            </a:r>
            <a:endParaRPr lang="en-US" sz="10000" spc="200" dirty="0">
              <a:solidFill>
                <a:srgbClr val="4018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52113" y="41540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Évangile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8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206079" y="648969"/>
            <a:ext cx="3375663" cy="5029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-1317989" y="2322197"/>
            <a:ext cx="547617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0" spc="200" dirty="0" smtClean="0">
                <a:solidFill>
                  <a:srgbClr val="401860"/>
                </a:solidFill>
                <a:latin typeface="Helvetica" charset="0"/>
                <a:ea typeface="Helvetica" charset="0"/>
                <a:cs typeface="Helvetica" charset="0"/>
              </a:rPr>
              <a:t>La prière</a:t>
            </a:r>
            <a:endParaRPr lang="en-US" sz="10000" spc="200" dirty="0">
              <a:solidFill>
                <a:srgbClr val="4018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52113" y="41540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Évangile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2745483">
            <a:off x="5551929" y="1366213"/>
            <a:ext cx="25549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Indifference</a:t>
            </a:r>
            <a:endParaRPr lang="en-US" sz="20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Rectangle 4"/>
          <p:cNvSpPr/>
          <p:nvPr/>
        </p:nvSpPr>
        <p:spPr>
          <a:xfrm rot="18946096">
            <a:off x="2528239" y="631417"/>
            <a:ext cx="25549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Exclusion</a:t>
            </a:r>
            <a:endParaRPr lang="en-US" sz="20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Rectangle 5"/>
          <p:cNvSpPr/>
          <p:nvPr/>
        </p:nvSpPr>
        <p:spPr>
          <a:xfrm rot="5400000">
            <a:off x="6145355" y="2712074"/>
            <a:ext cx="207085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Injustice</a:t>
            </a:r>
            <a:endParaRPr lang="en-US" sz="25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58116" y="272966"/>
            <a:ext cx="119191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spc="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Haine</a:t>
            </a:r>
            <a:endParaRPr lang="en-US" sz="25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1388599" y="2624668"/>
            <a:ext cx="531106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0" spc="200" dirty="0" smtClean="0">
                <a:solidFill>
                  <a:srgbClr val="401860"/>
                </a:solidFill>
                <a:latin typeface="Helvetica" charset="0"/>
                <a:ea typeface="Helvetica" charset="0"/>
                <a:cs typeface="Helvetica" charset="0"/>
              </a:rPr>
              <a:t>Le jeûne</a:t>
            </a:r>
            <a:endParaRPr lang="en-US" sz="10000" spc="200" dirty="0">
              <a:solidFill>
                <a:srgbClr val="401860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968922" y="4757418"/>
            <a:ext cx="0" cy="2021318"/>
          </a:xfrm>
          <a:prstGeom prst="line">
            <a:avLst/>
          </a:prstGeom>
          <a:ln w="155575">
            <a:solidFill>
              <a:schemeClr val="tx1">
                <a:lumMod val="65000"/>
                <a:lumOff val="35000"/>
                <a:alpha val="43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ctagon 12"/>
          <p:cNvSpPr/>
          <p:nvPr/>
        </p:nvSpPr>
        <p:spPr>
          <a:xfrm>
            <a:off x="3247052" y="1011746"/>
            <a:ext cx="3515698" cy="3541204"/>
          </a:xfrm>
          <a:prstGeom prst="octagon">
            <a:avLst/>
          </a:prstGeom>
          <a:noFill/>
          <a:ln w="53975">
            <a:solidFill>
              <a:srgbClr val="9D13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ctagon 13"/>
          <p:cNvSpPr/>
          <p:nvPr/>
        </p:nvSpPr>
        <p:spPr>
          <a:xfrm>
            <a:off x="3048000" y="788493"/>
            <a:ext cx="3867150" cy="3916857"/>
          </a:xfrm>
          <a:prstGeom prst="octagon">
            <a:avLst/>
          </a:prstGeom>
          <a:noFill/>
          <a:ln w="53975">
            <a:solidFill>
              <a:srgbClr val="9D13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90900" y="2242529"/>
            <a:ext cx="3238500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rgbClr val="9D1302"/>
                  </a:solidFill>
                  <a:prstDash val="solid"/>
                </a:ln>
                <a:solidFill>
                  <a:srgbClr val="9D130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elvetica" charset="0"/>
                <a:ea typeface="Helvetica" charset="0"/>
                <a:cs typeface="Helvetica" charset="0"/>
              </a:rPr>
              <a:t>ARRÊT</a:t>
            </a:r>
            <a:endParaRPr lang="en-US" sz="5400" b="1" cap="none" spc="0" dirty="0">
              <a:ln w="12700">
                <a:solidFill>
                  <a:srgbClr val="9D1302"/>
                </a:solidFill>
                <a:prstDash val="solid"/>
              </a:ln>
              <a:solidFill>
                <a:srgbClr val="9D130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1970708" y="2452635"/>
            <a:ext cx="165042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Jalousie</a:t>
            </a:r>
            <a:endParaRPr lang="en-US" sz="25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8" name="Rectangle 17"/>
          <p:cNvSpPr/>
          <p:nvPr/>
        </p:nvSpPr>
        <p:spPr>
          <a:xfrm rot="2782172">
            <a:off x="2515856" y="4392892"/>
            <a:ext cx="25549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pc="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Commérage</a:t>
            </a:r>
            <a:endParaRPr lang="en-US" sz="20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8908382">
            <a:off x="5529406" y="3840904"/>
            <a:ext cx="25549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pc="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Méchanceté</a:t>
            </a:r>
            <a:endParaRPr lang="en-US" sz="20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61481" y="4776203"/>
            <a:ext cx="251687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spc="1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 charset="0"/>
                <a:ea typeface="Helvetica" charset="0"/>
                <a:cs typeface="Helvetica" charset="0"/>
              </a:rPr>
              <a:t>Égoïsme</a:t>
            </a:r>
            <a:endParaRPr lang="en-US" sz="2500" b="1" spc="100" dirty="0">
              <a:solidFill>
                <a:schemeClr val="tx1">
                  <a:lumMod val="50000"/>
                  <a:lumOff val="50000"/>
                </a:schemeClr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52113" y="41540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Évangile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16022" y="927463"/>
            <a:ext cx="680463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2113" y="41540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Évangile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66899" y="1581827"/>
            <a:ext cx="666326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latin typeface="Helvetica" charset="0"/>
                <a:ea typeface="Helvetica" charset="0"/>
                <a:cs typeface="Helvetica" charset="0"/>
              </a:rPr>
              <a:t>Acclamons la Parole de Dieu.</a:t>
            </a:r>
            <a:endParaRPr lang="fr-FR" sz="3000" dirty="0" smtClean="0">
              <a:solidFill>
                <a:srgbClr val="C00000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fr-FR" sz="3000" dirty="0" smtClean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Louange </a:t>
            </a:r>
            <a:r>
              <a:rPr lang="fr-FR" sz="3000" dirty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à toi, Seigneur Jésus.</a:t>
            </a:r>
            <a:r>
              <a:rPr lang="en-US" sz="3000" dirty="0">
                <a:solidFill>
                  <a:srgbClr val="9D1302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endParaRPr lang="en-US" sz="3000" b="1" dirty="0">
              <a:solidFill>
                <a:srgbClr val="9D1302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3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828085" y="2606966"/>
            <a:ext cx="7487831" cy="85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lvl="0">
              <a:defRPr sz="1800"/>
            </a:pPr>
            <a:endParaRPr sz="2531"/>
          </a:p>
          <a:p>
            <a:pPr lvl="0">
              <a:defRPr sz="1800"/>
            </a:pPr>
            <a:endParaRPr sz="2531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8100"/>
            <a:ext cx="5293895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74187" y="27775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Réflexion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00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15" y="0"/>
            <a:ext cx="5807869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146867" y="441390"/>
            <a:ext cx="2711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L’imposition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des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cendres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4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533" y="55686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112F53"/>
                </a:solidFill>
                <a:latin typeface="Helvetica"/>
                <a:cs typeface="Helvetica"/>
              </a:rPr>
              <a:t>Chant</a:t>
            </a:r>
            <a:endParaRPr lang="en-US" dirty="0">
              <a:solidFill>
                <a:srgbClr val="112F53"/>
              </a:solidFill>
              <a:latin typeface="Helvetica"/>
              <a:cs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4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6300" y="38241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Prière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universelle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4529" y="1191690"/>
            <a:ext cx="601402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Le carême est un temps de prière.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endParaRPr lang="fr-FR" sz="3000" dirty="0"/>
          </a:p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Pour que l’Église nous aide à entendre la voix de Dieu qui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nous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aime toujours, prions.</a:t>
            </a:r>
            <a:r>
              <a:rPr lang="en-US" sz="30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000" dirty="0">
                <a:latin typeface="Helvetica"/>
                <a:cs typeface="Helvetica"/>
              </a:rPr>
              <a:t> </a:t>
            </a:r>
            <a:endParaRPr lang="en-US" sz="3000" dirty="0" smtClean="0">
              <a:latin typeface="Helvetica"/>
              <a:cs typeface="Helvetica"/>
            </a:endParaRPr>
          </a:p>
          <a:p>
            <a:endParaRPr lang="en-US" sz="3000" dirty="0">
              <a:latin typeface="Helvetica"/>
              <a:cs typeface="Helvetic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86891" y="3986124"/>
            <a:ext cx="5990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fr-FR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Seigneur, entends notre prière.</a:t>
            </a:r>
            <a:r>
              <a:rPr lang="en-US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21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677417" y="1198606"/>
            <a:ext cx="578542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Le carême est un temps d’aumône.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endParaRPr lang="fr-FR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fr-FR" sz="3200" dirty="0">
                <a:latin typeface="Helvetica" charset="0"/>
                <a:ea typeface="Helvetica" charset="0"/>
                <a:cs typeface="Helvetica" charset="0"/>
              </a:rPr>
              <a:t>Pour que les dirigeants du monde aident les nations les plus riches à partager généreusement avec les peuples qui souffrent, prions.</a:t>
            </a:r>
            <a:r>
              <a:rPr lang="en-US" sz="3200" dirty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000" dirty="0">
                <a:latin typeface="Helvetica"/>
                <a:cs typeface="Helvetica"/>
              </a:rPr>
              <a:t> </a:t>
            </a:r>
            <a:endParaRPr lang="en-US" sz="3000" dirty="0" smtClean="0">
              <a:latin typeface="Helvetica"/>
              <a:cs typeface="Helvetica"/>
            </a:endParaRPr>
          </a:p>
          <a:p>
            <a:endParaRPr lang="en-US" sz="3000" dirty="0"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48061" y="5446506"/>
            <a:ext cx="5990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fr-FR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Seigneur, entends notre prière.</a:t>
            </a:r>
            <a:r>
              <a:rPr lang="en-US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66300" y="38241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Prière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universelle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99754" y="1182079"/>
            <a:ext cx="6014021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Le carême est un temps de jeûne.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Pour que notre communauté scolaire profite de cette période pour mettre fin à l’indifférence et à l’exclusion qui nous éloignent les uns les autres, prions</a:t>
            </a:r>
            <a:r>
              <a:rPr lang="fr-FR" sz="3200" dirty="0"/>
              <a:t>. </a:t>
            </a:r>
            <a:r>
              <a:rPr lang="en-US" sz="3000" dirty="0">
                <a:latin typeface="Helvetica"/>
                <a:cs typeface="Helvetica"/>
              </a:rPr>
              <a:t> </a:t>
            </a:r>
            <a:endParaRPr lang="en-US" sz="3000" dirty="0" smtClean="0">
              <a:latin typeface="Helvetica"/>
              <a:cs typeface="Helvetica"/>
            </a:endParaRPr>
          </a:p>
          <a:p>
            <a:endParaRPr lang="en-US" sz="3000" dirty="0"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37359" y="4821537"/>
            <a:ext cx="5990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fr-FR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Seigneur, entends notre prière.</a:t>
            </a:r>
            <a:r>
              <a:rPr lang="en-US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66300" y="38241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Prière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universelle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599754" y="1124929"/>
            <a:ext cx="601402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Le carême est un temps pour demander pardon.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endParaRPr lang="fr-FR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Pour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que les membres de nos familles profitent de ce carême pour savoir demander pardon pour les fois où ils ont pu causer des blessures, prions.</a:t>
            </a:r>
            <a:endParaRPr lang="en-US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3000" dirty="0">
                <a:latin typeface="Helvetica"/>
                <a:cs typeface="Helvetica"/>
              </a:rPr>
              <a:t> </a:t>
            </a:r>
            <a:endParaRPr lang="en-US" sz="3000" dirty="0" smtClean="0">
              <a:latin typeface="Helvetica"/>
              <a:cs typeface="Helvetica"/>
            </a:endParaRPr>
          </a:p>
          <a:p>
            <a:endParaRPr lang="en-US" sz="3000" dirty="0"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82153" y="5233746"/>
            <a:ext cx="5990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fr-FR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Seigneur, entends notre prière.</a:t>
            </a:r>
            <a:r>
              <a:rPr lang="en-US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66300" y="38241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Prière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universelle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6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767941" y="1352494"/>
            <a:ext cx="601402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Le carême est un temps de changement.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endParaRPr lang="fr-FR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Pour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que chacun de nous choisisse d’ouvrir son cœur à Dieu afin de prendre part à sa joie, prions. </a:t>
            </a:r>
            <a:endParaRPr lang="en-US" sz="30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3000" dirty="0">
                <a:latin typeface="Helvetica"/>
                <a:cs typeface="Helvetica"/>
              </a:rPr>
              <a:t> </a:t>
            </a:r>
            <a:endParaRPr lang="en-US" sz="3000" dirty="0" smtClean="0">
              <a:latin typeface="Helvetica"/>
              <a:cs typeface="Helvetica"/>
            </a:endParaRPr>
          </a:p>
          <a:p>
            <a:endParaRPr lang="en-US" sz="3000" dirty="0">
              <a:latin typeface="Helvetica"/>
              <a:cs typeface="Helvetic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23529" y="4956785"/>
            <a:ext cx="59902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00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fr-FR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Seigneur, entends notre prière.</a:t>
            </a:r>
            <a:r>
              <a:rPr lang="en-US" sz="3000" dirty="0">
                <a:solidFill>
                  <a:srgbClr val="C00000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3300" dirty="0">
                <a:latin typeface="Helvetica"/>
                <a:cs typeface="Helvetica"/>
              </a:rPr>
              <a:t> 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66300" y="38241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Prière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universelle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69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63709" y="491138"/>
            <a:ext cx="7315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Notre Père, qui es aux cieux,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que ton nom soit sanctifié,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que </a:t>
            </a:r>
            <a:r>
              <a:rPr lang="fr-FR" sz="3500" b="1" dirty="0">
                <a:solidFill>
                  <a:srgbClr val="2F1047"/>
                </a:solidFill>
                <a:latin typeface="Helvetica" charset="0"/>
                <a:ea typeface="Helvetica" charset="0"/>
                <a:cs typeface="Helvetica" charset="0"/>
              </a:rPr>
              <a:t>ton règne vienne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,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que ta volonté soit faite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algn="ctr">
              <a:spcAft>
                <a:spcPts val="0"/>
              </a:spcAft>
            </a:pP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sur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la terre comme au ciel.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Donne-nous aujourd’hui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algn="ctr">
              <a:spcAft>
                <a:spcPts val="0"/>
              </a:spcAft>
            </a:pP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notre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pain de ce jour.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500" b="1" dirty="0">
                <a:solidFill>
                  <a:srgbClr val="2F1047"/>
                </a:solidFill>
                <a:latin typeface="Helvetica" charset="0"/>
                <a:ea typeface="Helvetica" charset="0"/>
                <a:cs typeface="Helvetica" charset="0"/>
              </a:rPr>
              <a:t>Pardonne-nous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 nos offenses,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comme nous pardonnons aussi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algn="ctr">
              <a:spcAft>
                <a:spcPts val="0"/>
              </a:spcAft>
            </a:pP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à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ceux qui nous ont offensés.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Et ne nous laisse pas </a:t>
            </a:r>
            <a:endParaRPr lang="fr-FR" sz="30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457200" algn="ctr">
              <a:spcAft>
                <a:spcPts val="0"/>
              </a:spcAft>
            </a:pPr>
            <a:r>
              <a:rPr lang="fr-FR" sz="3000" dirty="0" smtClean="0">
                <a:latin typeface="Helvetica" charset="0"/>
                <a:ea typeface="Helvetica" charset="0"/>
                <a:cs typeface="Helvetica" charset="0"/>
              </a:rPr>
              <a:t>entrer </a:t>
            </a: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en tentation</a:t>
            </a:r>
            <a:br>
              <a:rPr lang="fr-FR" sz="3000" dirty="0">
                <a:latin typeface="Helvetica" charset="0"/>
                <a:ea typeface="Helvetica" charset="0"/>
                <a:cs typeface="Helvetica" charset="0"/>
              </a:rPr>
            </a:br>
            <a:r>
              <a:rPr lang="fr-FR" sz="3000" dirty="0">
                <a:latin typeface="Helvetica" charset="0"/>
                <a:ea typeface="Helvetica" charset="0"/>
                <a:cs typeface="Helvetica" charset="0"/>
              </a:rPr>
              <a:t>mais délivre-nous du Mal.</a:t>
            </a:r>
            <a:endParaRPr lang="en-US" sz="3000" dirty="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761" y="655876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112F53"/>
                </a:solidFill>
                <a:latin typeface="Helvetica"/>
                <a:cs typeface="Helvetica"/>
              </a:rPr>
              <a:t>Chant </a:t>
            </a:r>
            <a:r>
              <a:rPr lang="en-US" dirty="0" err="1" smtClean="0">
                <a:solidFill>
                  <a:srgbClr val="112F53"/>
                </a:solidFill>
                <a:latin typeface="Helvetica"/>
                <a:cs typeface="Helvetica"/>
              </a:rPr>
              <a:t>d’envoi</a:t>
            </a:r>
            <a:endParaRPr lang="en-US" dirty="0">
              <a:solidFill>
                <a:srgbClr val="112F53"/>
              </a:solidFill>
              <a:latin typeface="Helvetica"/>
              <a:cs typeface="Helvetic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638" y="21265"/>
            <a:ext cx="284123" cy="6772940"/>
          </a:xfrm>
          <a:prstGeom prst="rect">
            <a:avLst/>
          </a:prstGeom>
          <a:solidFill>
            <a:srgbClr val="40186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7761" y="21265"/>
            <a:ext cx="284123" cy="6772940"/>
          </a:xfrm>
          <a:prstGeom prst="rect">
            <a:avLst/>
          </a:prstGeom>
          <a:solidFill>
            <a:srgbClr val="57238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2" r="37817"/>
          <a:stretch/>
        </p:blipFill>
        <p:spPr>
          <a:xfrm>
            <a:off x="7613775" y="4586288"/>
            <a:ext cx="1247709" cy="202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15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362</Words>
  <Application>Microsoft Macintosh PowerPoint</Application>
  <PresentationFormat>On-screen Show (4:3)</PresentationFormat>
  <Paragraphs>86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Helvetica</vt:lpstr>
      <vt:lpstr>Arial</vt:lpstr>
      <vt:lpstr>Office Theme</vt:lpstr>
      <vt:lpstr>Mercredi des Cendres</vt:lpstr>
      <vt:lpstr>Chant d’ouverture</vt:lpstr>
      <vt:lpstr>PowerPoint Presentation</vt:lpstr>
      <vt:lpstr>PowerPoint Presentation</vt:lpstr>
      <vt:lpstr>L’acclamation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Chant d’envoi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Marilena Berardinelli</dc:creator>
  <cp:lastModifiedBy>Microsoft Office User</cp:lastModifiedBy>
  <cp:revision>68</cp:revision>
  <dcterms:created xsi:type="dcterms:W3CDTF">2017-02-28T02:17:07Z</dcterms:created>
  <dcterms:modified xsi:type="dcterms:W3CDTF">2018-07-10T00:52:08Z</dcterms:modified>
</cp:coreProperties>
</file>